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62" r:id="rId5"/>
    <p:sldId id="265" r:id="rId6"/>
    <p:sldId id="266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Martin" initials="JM" lastIdx="6" clrIdx="0">
    <p:extLst>
      <p:ext uri="{19B8F6BF-5375-455C-9EA6-DF929625EA0E}">
        <p15:presenceInfo xmlns:p15="http://schemas.microsoft.com/office/powerpoint/2012/main" userId="fe87a7f0c5a1ff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600"/>
    <a:srgbClr val="0A5AB4"/>
    <a:srgbClr val="1576B3"/>
    <a:srgbClr val="DC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63"/>
    <p:restoredTop sz="84708"/>
  </p:normalViewPr>
  <p:slideViewPr>
    <p:cSldViewPr snapToGrid="0" snapToObjects="1">
      <p:cViewPr varScale="1">
        <p:scale>
          <a:sx n="135" d="100"/>
          <a:sy n="135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Nivolumab</c:v>
                </c:pt>
              </c:strCache>
            </c:strRef>
          </c:tx>
          <c:spPr>
            <a:ln w="28575" cap="rnd">
              <a:solidFill>
                <a:srgbClr val="0A5AB4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0.99</c:v>
                </c:pt>
                <c:pt idx="1">
                  <c:v>0.87</c:v>
                </c:pt>
                <c:pt idx="2">
                  <c:v>0.74</c:v>
                </c:pt>
                <c:pt idx="3">
                  <c:v>0.62</c:v>
                </c:pt>
                <c:pt idx="4">
                  <c:v>0.51</c:v>
                </c:pt>
                <c:pt idx="5">
                  <c:v>0.43</c:v>
                </c:pt>
                <c:pt idx="6">
                  <c:v>0.36</c:v>
                </c:pt>
                <c:pt idx="7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BB-D94F-8062-7B81C3331B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Everolimus</c:v>
                </c:pt>
              </c:strCache>
            </c:strRef>
          </c:tx>
          <c:spPr>
            <a:ln w="28575" cap="rnd">
              <a:solidFill>
                <a:srgbClr val="C486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0.98</c:v>
                </c:pt>
                <c:pt idx="1">
                  <c:v>0.79</c:v>
                </c:pt>
                <c:pt idx="2">
                  <c:v>0.65</c:v>
                </c:pt>
                <c:pt idx="3">
                  <c:v>0.53</c:v>
                </c:pt>
                <c:pt idx="4">
                  <c:v>0.41</c:v>
                </c:pt>
                <c:pt idx="5">
                  <c:v>0.34</c:v>
                </c:pt>
                <c:pt idx="6">
                  <c:v>0.28000000000000003</c:v>
                </c:pt>
                <c:pt idx="7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BB-D94F-8062-7B81C3331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1250352"/>
        <c:axId val="1111830640"/>
      </c:lineChart>
      <c:catAx>
        <c:axId val="1111250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dirty="0"/>
                  <a:t>Time</a:t>
                </a:r>
                <a:r>
                  <a:rPr lang="en-US" sz="1800" b="0" baseline="0" dirty="0"/>
                  <a:t> (Months)</a:t>
                </a:r>
                <a:endParaRPr lang="en-US" sz="1800" b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830640"/>
        <c:crosses val="autoZero"/>
        <c:auto val="1"/>
        <c:lblAlgn val="ctr"/>
        <c:lblOffset val="100"/>
        <c:noMultiLvlLbl val="0"/>
      </c:catAx>
      <c:valAx>
        <c:axId val="1111830640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dirty="0"/>
                  <a:t>OS</a:t>
                </a:r>
                <a:r>
                  <a:rPr lang="en-US" sz="1800" b="0" baseline="0" dirty="0"/>
                  <a:t> Probability</a:t>
                </a:r>
                <a:endParaRPr lang="en-US" sz="1800" b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25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A5AB4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8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096-DD4B-A46A-6D7445666C93}"/>
              </c:ext>
            </c:extLst>
          </c:dPt>
          <c:cat>
            <c:strRef>
              <c:f>Sheet1!$A$2:$A$3</c:f>
              <c:strCache>
                <c:ptCount val="2"/>
                <c:pt idx="0">
                  <c:v>nivolumab</c:v>
                </c:pt>
                <c:pt idx="1">
                  <c:v>everolimus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105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96-DD4B-A46A-6D7445666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6339744"/>
        <c:axId val="1156341392"/>
      </c:barChart>
      <c:catAx>
        <c:axId val="115633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341392"/>
        <c:crosses val="autoZero"/>
        <c:auto val="1"/>
        <c:lblAlgn val="ctr"/>
        <c:lblOffset val="100"/>
        <c:noMultiLvlLbl val="0"/>
      </c:catAx>
      <c:valAx>
        <c:axId val="1156341392"/>
        <c:scaling>
          <c:orientation val="minMax"/>
          <c:max val="1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 dirty="0"/>
                  <a:t>Number of patients responding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33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0.72983</cdr:x>
      <cdr:y>0.02411</cdr:y>
    </cdr:from>
    <cdr:to>
      <cdr:x>0.99011</cdr:x>
      <cdr:y>0.32208</cdr:y>
    </cdr:to>
    <cdr:sp macro="" textlink="">
      <cdr:nvSpPr>
        <cdr:cNvPr id="2" name="Rounded Rectangle 1">
          <a:extLst xmlns:a="http://schemas.openxmlformats.org/drawingml/2006/main">
            <a:ext uri="{FF2B5EF4-FFF2-40B4-BE49-F238E27FC236}">
              <a16:creationId xmlns:a16="http://schemas.microsoft.com/office/drawing/2014/main" id="{911F67EF-E43D-FB48-91C2-77DDBC0F8F25}"/>
            </a:ext>
          </a:extLst>
        </cdr:cNvPr>
        <cdr:cNvSpPr/>
      </cdr:nvSpPr>
      <cdr:spPr>
        <a:xfrm xmlns:a="http://schemas.openxmlformats.org/drawingml/2006/main">
          <a:off x="8597153" y="108611"/>
          <a:ext cx="3065930" cy="13425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>
            <a:alpha val="5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A29E2-F1D9-1741-B275-0EA929383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6A61A9-6357-3A42-9CA7-480259844EEB}"/>
              </a:ext>
            </a:extLst>
          </p:cNvPr>
          <p:cNvSpPr txBox="1"/>
          <p:nvPr userDrawn="1"/>
        </p:nvSpPr>
        <p:spPr>
          <a:xfrm>
            <a:off x="267854" y="6479433"/>
            <a:ext cx="1165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Tomita Y, et al.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Jpn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J Clin Oncol. </a:t>
            </a:r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2017;47(7):639-646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86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A29E2-F1D9-1741-B275-0EA929383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DA9AD0-9CBA-9440-9093-C94DBE356043}"/>
              </a:ext>
            </a:extLst>
          </p:cNvPr>
          <p:cNvSpPr txBox="1"/>
          <p:nvPr userDrawn="1"/>
        </p:nvSpPr>
        <p:spPr>
          <a:xfrm>
            <a:off x="267854" y="6479433"/>
            <a:ext cx="1165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Tomita Y, et al.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Jpn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J Clin Oncol. </a:t>
            </a:r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2017;47(7):639-646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6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8AB4D7-7125-1348-9E5E-47B0F152435C}"/>
              </a:ext>
            </a:extLst>
          </p:cNvPr>
          <p:cNvSpPr txBox="1"/>
          <p:nvPr userDrawn="1"/>
        </p:nvSpPr>
        <p:spPr>
          <a:xfrm>
            <a:off x="267854" y="6479433"/>
            <a:ext cx="1165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Tomita Y, et al.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Jpn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J Clin Oncol. </a:t>
            </a:r>
            <a:r>
              <a:rPr lang="en-US" sz="1400" i="0" dirty="0">
                <a:latin typeface="Arial" panose="020B0604020202020204" pitchFamily="34" charset="0"/>
                <a:cs typeface="Arial" panose="020B0604020202020204" pitchFamily="34" charset="0"/>
              </a:rPr>
              <a:t>2017;47(7):639-646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svg"/><Relationship Id="rId7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hairpiece&#10;&#10;Description automatically generated">
            <a:extLst>
              <a:ext uri="{FF2B5EF4-FFF2-40B4-BE49-F238E27FC236}">
                <a16:creationId xmlns:a16="http://schemas.microsoft.com/office/drawing/2014/main" id="{9760EBAD-915F-1643-B42C-F3E834007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21608" y="-304800"/>
            <a:ext cx="15435216" cy="72703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BEF16A-4D81-6E4C-865C-CC46632F7C43}"/>
              </a:ext>
            </a:extLst>
          </p:cNvPr>
          <p:cNvSpPr/>
          <p:nvPr/>
        </p:nvSpPr>
        <p:spPr>
          <a:xfrm>
            <a:off x="327212" y="5522259"/>
            <a:ext cx="11537576" cy="1111623"/>
          </a:xfrm>
          <a:prstGeom prst="rect">
            <a:avLst/>
          </a:prstGeom>
          <a:solidFill>
            <a:srgbClr val="0A5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ctr" anchorCtr="1"/>
          <a:lstStyle/>
          <a:p>
            <a:pPr algn="ctr"/>
            <a:r>
              <a:rPr lang="en-US" sz="3600" b="1" dirty="0">
                <a:cs typeface="Al Bayan" pitchFamily="2" charset="-78"/>
              </a:rPr>
              <a:t>Nivolumab improves survival in patients with </a:t>
            </a:r>
          </a:p>
          <a:p>
            <a:pPr algn="ctr"/>
            <a:r>
              <a:rPr lang="en-US" sz="3600" b="1" dirty="0">
                <a:cs typeface="Al Bayan" pitchFamily="2" charset="-78"/>
              </a:rPr>
              <a:t>previously treated renal cell carcinoma</a:t>
            </a:r>
          </a:p>
          <a:p>
            <a:pPr algn="ctr"/>
            <a:endParaRPr lang="en-US" b="1" dirty="0">
              <a:cs typeface="Al Bay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19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ACF149-AFDD-3B42-9498-D53B090B8492}"/>
              </a:ext>
            </a:extLst>
          </p:cNvPr>
          <p:cNvSpPr txBox="1"/>
          <p:nvPr/>
        </p:nvSpPr>
        <p:spPr>
          <a:xfrm>
            <a:off x="98612" y="215153"/>
            <a:ext cx="120216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phase 3 Checkmate 025 study tested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nivolumab vs.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everolimus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advanced renal cell carcinoma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aRCC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639BD9-92D5-C54A-910B-7F1F750675AE}"/>
              </a:ext>
            </a:extLst>
          </p:cNvPr>
          <p:cNvCxnSpPr>
            <a:cxnSpLocks/>
          </p:cNvCxnSpPr>
          <p:nvPr/>
        </p:nvCxnSpPr>
        <p:spPr>
          <a:xfrm>
            <a:off x="322730" y="2070846"/>
            <a:ext cx="11546541" cy="0"/>
          </a:xfrm>
          <a:prstGeom prst="line">
            <a:avLst/>
          </a:prstGeom>
          <a:ln w="12700">
            <a:solidFill>
              <a:srgbClr val="C48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7CC0824-F254-4B48-B0C5-AD4D184B4095}"/>
              </a:ext>
            </a:extLst>
          </p:cNvPr>
          <p:cNvSpPr txBox="1"/>
          <p:nvPr/>
        </p:nvSpPr>
        <p:spPr>
          <a:xfrm>
            <a:off x="299619" y="5042290"/>
            <a:ext cx="2324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Adults with confirmed </a:t>
            </a:r>
          </a:p>
          <a:p>
            <a:pPr algn="ctr"/>
            <a:r>
              <a:rPr lang="en-US" sz="2000" dirty="0" err="1"/>
              <a:t>aRCC</a:t>
            </a:r>
            <a:endParaRPr lang="en-US" sz="2000" dirty="0"/>
          </a:p>
          <a:p>
            <a:pPr algn="ctr"/>
            <a:r>
              <a:rPr lang="en-US" sz="2000" dirty="0"/>
              <a:t>+ prior treatment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7B6BC71-E543-E248-A794-B451DBFC907A}"/>
              </a:ext>
            </a:extLst>
          </p:cNvPr>
          <p:cNvSpPr>
            <a:spLocks noChangeAspect="1"/>
          </p:cNvSpPr>
          <p:nvPr/>
        </p:nvSpPr>
        <p:spPr>
          <a:xfrm>
            <a:off x="634813" y="3240388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Users outline">
            <a:extLst>
              <a:ext uri="{FF2B5EF4-FFF2-40B4-BE49-F238E27FC236}">
                <a16:creationId xmlns:a16="http://schemas.microsoft.com/office/drawing/2014/main" id="{AE4ADCED-AFCC-4849-BBBC-FE31B00A2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487" y="3386062"/>
            <a:ext cx="1364880" cy="136488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BF250523-A75B-CB49-B0A1-FE0BB912A3D1}"/>
              </a:ext>
            </a:extLst>
          </p:cNvPr>
          <p:cNvSpPr/>
          <p:nvPr/>
        </p:nvSpPr>
        <p:spPr>
          <a:xfrm>
            <a:off x="322730" y="6508376"/>
            <a:ext cx="4213411" cy="215153"/>
          </a:xfrm>
          <a:prstGeom prst="rect">
            <a:avLst/>
          </a:prstGeom>
          <a:solidFill>
            <a:schemeClr val="bg2">
              <a:alpha val="5752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3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ACF149-AFDD-3B42-9498-D53B090B8492}"/>
              </a:ext>
            </a:extLst>
          </p:cNvPr>
          <p:cNvSpPr txBox="1"/>
          <p:nvPr/>
        </p:nvSpPr>
        <p:spPr>
          <a:xfrm>
            <a:off x="98612" y="215153"/>
            <a:ext cx="120216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phase III Checkmate 025 study tested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nivolumab vs.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everolimus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advanced renal cell carcinoma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aRCC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639BD9-92D5-C54A-910B-7F1F750675AE}"/>
              </a:ext>
            </a:extLst>
          </p:cNvPr>
          <p:cNvCxnSpPr>
            <a:cxnSpLocks/>
          </p:cNvCxnSpPr>
          <p:nvPr/>
        </p:nvCxnSpPr>
        <p:spPr>
          <a:xfrm>
            <a:off x="322730" y="2070846"/>
            <a:ext cx="11546541" cy="0"/>
          </a:xfrm>
          <a:prstGeom prst="line">
            <a:avLst/>
          </a:prstGeom>
          <a:ln w="12700">
            <a:solidFill>
              <a:srgbClr val="C48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7CC0824-F254-4B48-B0C5-AD4D184B4095}"/>
              </a:ext>
            </a:extLst>
          </p:cNvPr>
          <p:cNvSpPr txBox="1"/>
          <p:nvPr/>
        </p:nvSpPr>
        <p:spPr>
          <a:xfrm>
            <a:off x="299619" y="5042290"/>
            <a:ext cx="2324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Adults with confirmed </a:t>
            </a:r>
          </a:p>
          <a:p>
            <a:pPr algn="ctr"/>
            <a:r>
              <a:rPr lang="en-US" sz="2000" dirty="0" err="1"/>
              <a:t>aRCC</a:t>
            </a:r>
            <a:endParaRPr lang="en-US" sz="2000" dirty="0"/>
          </a:p>
          <a:p>
            <a:pPr algn="ctr"/>
            <a:r>
              <a:rPr lang="en-US" sz="2000" dirty="0"/>
              <a:t>+ prior treatment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85B72F-B8F7-4C48-828F-5E94B61B355D}"/>
              </a:ext>
            </a:extLst>
          </p:cNvPr>
          <p:cNvSpPr txBox="1"/>
          <p:nvPr/>
        </p:nvSpPr>
        <p:spPr>
          <a:xfrm>
            <a:off x="5463988" y="4068502"/>
            <a:ext cx="1290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nivolumab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6851C6-97DB-6444-A5FF-6EC0C231A9D9}"/>
              </a:ext>
            </a:extLst>
          </p:cNvPr>
          <p:cNvSpPr txBox="1"/>
          <p:nvPr/>
        </p:nvSpPr>
        <p:spPr>
          <a:xfrm>
            <a:off x="5379383" y="6392730"/>
            <a:ext cx="1460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everolimus</a:t>
            </a:r>
            <a:endParaRPr lang="en-US" sz="20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BE04FA9-2F41-AC42-990A-9110A2109000}"/>
              </a:ext>
            </a:extLst>
          </p:cNvPr>
          <p:cNvSpPr>
            <a:spLocks noChangeAspect="1"/>
          </p:cNvSpPr>
          <p:nvPr/>
        </p:nvSpPr>
        <p:spPr>
          <a:xfrm>
            <a:off x="5281333" y="2300524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36DA107-036B-3947-8F08-9D0DB6C13474}"/>
              </a:ext>
            </a:extLst>
          </p:cNvPr>
          <p:cNvSpPr>
            <a:spLocks noChangeAspect="1"/>
          </p:cNvSpPr>
          <p:nvPr/>
        </p:nvSpPr>
        <p:spPr>
          <a:xfrm>
            <a:off x="5281333" y="4621305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Graphic 28" descr="Needle outline">
            <a:extLst>
              <a:ext uri="{FF2B5EF4-FFF2-40B4-BE49-F238E27FC236}">
                <a16:creationId xmlns:a16="http://schemas.microsoft.com/office/drawing/2014/main" id="{8F08D1F4-A8D7-A743-8551-E769A5D0D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1699" y="2542894"/>
            <a:ext cx="1180540" cy="1180540"/>
          </a:xfrm>
          <a:prstGeom prst="rect">
            <a:avLst/>
          </a:prstGeom>
        </p:spPr>
      </p:pic>
      <p:pic>
        <p:nvPicPr>
          <p:cNvPr id="32" name="Graphic 31" descr="Medicine with solid fill">
            <a:extLst>
              <a:ext uri="{FF2B5EF4-FFF2-40B4-BE49-F238E27FC236}">
                <a16:creationId xmlns:a16="http://schemas.microsoft.com/office/drawing/2014/main" id="{856902A9-B063-8943-9387-D853D42A30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60918" y="4872877"/>
            <a:ext cx="1193987" cy="1193987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1833723-54EB-484D-97CA-95B3480C7F1C}"/>
              </a:ext>
            </a:extLst>
          </p:cNvPr>
          <p:cNvCxnSpPr>
            <a:cxnSpLocks/>
          </p:cNvCxnSpPr>
          <p:nvPr/>
        </p:nvCxnSpPr>
        <p:spPr>
          <a:xfrm flipV="1">
            <a:off x="2766170" y="3128639"/>
            <a:ext cx="2057961" cy="594795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77A95F5-B492-B542-BFC2-7F7E30DC36CE}"/>
              </a:ext>
            </a:extLst>
          </p:cNvPr>
          <p:cNvCxnSpPr>
            <a:cxnSpLocks/>
          </p:cNvCxnSpPr>
          <p:nvPr/>
        </p:nvCxnSpPr>
        <p:spPr>
          <a:xfrm>
            <a:off x="2766170" y="4750942"/>
            <a:ext cx="2057961" cy="698477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57B6BC71-E543-E248-A794-B451DBFC907A}"/>
              </a:ext>
            </a:extLst>
          </p:cNvPr>
          <p:cNvSpPr>
            <a:spLocks noChangeAspect="1"/>
          </p:cNvSpPr>
          <p:nvPr/>
        </p:nvSpPr>
        <p:spPr>
          <a:xfrm>
            <a:off x="634813" y="3240388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Users outline">
            <a:extLst>
              <a:ext uri="{FF2B5EF4-FFF2-40B4-BE49-F238E27FC236}">
                <a16:creationId xmlns:a16="http://schemas.microsoft.com/office/drawing/2014/main" id="{AE4ADCED-AFCC-4849-BBBC-FE31B00A23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0487" y="3386062"/>
            <a:ext cx="1364880" cy="136488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BF250523-A75B-CB49-B0A1-FE0BB912A3D1}"/>
              </a:ext>
            </a:extLst>
          </p:cNvPr>
          <p:cNvSpPr/>
          <p:nvPr/>
        </p:nvSpPr>
        <p:spPr>
          <a:xfrm>
            <a:off x="322730" y="6508376"/>
            <a:ext cx="4213411" cy="215153"/>
          </a:xfrm>
          <a:prstGeom prst="rect">
            <a:avLst/>
          </a:prstGeom>
          <a:solidFill>
            <a:schemeClr val="bg2">
              <a:alpha val="5752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4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ACF149-AFDD-3B42-9498-D53B090B8492}"/>
              </a:ext>
            </a:extLst>
          </p:cNvPr>
          <p:cNvSpPr txBox="1"/>
          <p:nvPr/>
        </p:nvSpPr>
        <p:spPr>
          <a:xfrm>
            <a:off x="98612" y="215153"/>
            <a:ext cx="120216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phase III Checkmate 025 study tested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nivolumab vs.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everolimus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advanced renal cell carcinoma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aRCC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639BD9-92D5-C54A-910B-7F1F750675AE}"/>
              </a:ext>
            </a:extLst>
          </p:cNvPr>
          <p:cNvCxnSpPr>
            <a:cxnSpLocks/>
          </p:cNvCxnSpPr>
          <p:nvPr/>
        </p:nvCxnSpPr>
        <p:spPr>
          <a:xfrm>
            <a:off x="322730" y="2070846"/>
            <a:ext cx="11546541" cy="0"/>
          </a:xfrm>
          <a:prstGeom prst="line">
            <a:avLst/>
          </a:prstGeom>
          <a:ln w="12700">
            <a:solidFill>
              <a:srgbClr val="C48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CE40A32-0C83-154E-B440-8616E684F8BC}"/>
              </a:ext>
            </a:extLst>
          </p:cNvPr>
          <p:cNvSpPr>
            <a:spLocks noChangeAspect="1"/>
          </p:cNvSpPr>
          <p:nvPr/>
        </p:nvSpPr>
        <p:spPr>
          <a:xfrm>
            <a:off x="9872381" y="2300524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CC0824-F254-4B48-B0C5-AD4D184B4095}"/>
              </a:ext>
            </a:extLst>
          </p:cNvPr>
          <p:cNvSpPr txBox="1"/>
          <p:nvPr/>
        </p:nvSpPr>
        <p:spPr>
          <a:xfrm>
            <a:off x="299619" y="5042290"/>
            <a:ext cx="2324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Adults with confirmed </a:t>
            </a:r>
          </a:p>
          <a:p>
            <a:pPr algn="ctr"/>
            <a:r>
              <a:rPr lang="en-US" sz="2000" dirty="0" err="1"/>
              <a:t>aRCC</a:t>
            </a:r>
            <a:endParaRPr lang="en-US" sz="2000" dirty="0"/>
          </a:p>
          <a:p>
            <a:pPr algn="ctr"/>
            <a:r>
              <a:rPr lang="en-US" sz="2000" dirty="0"/>
              <a:t>+ prior treatment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85B72F-B8F7-4C48-828F-5E94B61B355D}"/>
              </a:ext>
            </a:extLst>
          </p:cNvPr>
          <p:cNvSpPr txBox="1"/>
          <p:nvPr/>
        </p:nvSpPr>
        <p:spPr>
          <a:xfrm>
            <a:off x="5463988" y="4068502"/>
            <a:ext cx="1290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nivolumab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6851C6-97DB-6444-A5FF-6EC0C231A9D9}"/>
              </a:ext>
            </a:extLst>
          </p:cNvPr>
          <p:cNvSpPr txBox="1"/>
          <p:nvPr/>
        </p:nvSpPr>
        <p:spPr>
          <a:xfrm>
            <a:off x="5379383" y="6392730"/>
            <a:ext cx="1460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everolimus</a:t>
            </a:r>
            <a:endParaRPr lang="en-US" sz="20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950094E-F36A-5246-8D21-29061A724C9A}"/>
              </a:ext>
            </a:extLst>
          </p:cNvPr>
          <p:cNvCxnSpPr>
            <a:cxnSpLocks/>
          </p:cNvCxnSpPr>
          <p:nvPr/>
        </p:nvCxnSpPr>
        <p:spPr>
          <a:xfrm flipV="1">
            <a:off x="7394763" y="3128638"/>
            <a:ext cx="2131360" cy="1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79ABAD9-7CA1-8F48-8490-4955A2CFB760}"/>
              </a:ext>
            </a:extLst>
          </p:cNvPr>
          <p:cNvCxnSpPr>
            <a:cxnSpLocks/>
          </p:cNvCxnSpPr>
          <p:nvPr/>
        </p:nvCxnSpPr>
        <p:spPr>
          <a:xfrm flipV="1">
            <a:off x="7394763" y="5580154"/>
            <a:ext cx="2131360" cy="1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6808AF60-9F1C-974E-9349-541836CDED28}"/>
              </a:ext>
            </a:extLst>
          </p:cNvPr>
          <p:cNvSpPr>
            <a:spLocks noChangeAspect="1"/>
          </p:cNvSpPr>
          <p:nvPr/>
        </p:nvSpPr>
        <p:spPr>
          <a:xfrm>
            <a:off x="9872381" y="4621305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BE04FA9-2F41-AC42-990A-9110A2109000}"/>
              </a:ext>
            </a:extLst>
          </p:cNvPr>
          <p:cNvSpPr>
            <a:spLocks noChangeAspect="1"/>
          </p:cNvSpPr>
          <p:nvPr/>
        </p:nvSpPr>
        <p:spPr>
          <a:xfrm>
            <a:off x="5281333" y="2300524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36DA107-036B-3947-8F08-9D0DB6C13474}"/>
              </a:ext>
            </a:extLst>
          </p:cNvPr>
          <p:cNvSpPr>
            <a:spLocks noChangeAspect="1"/>
          </p:cNvSpPr>
          <p:nvPr/>
        </p:nvSpPr>
        <p:spPr>
          <a:xfrm>
            <a:off x="5281333" y="4621305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Graphic 28" descr="Needle outline">
            <a:extLst>
              <a:ext uri="{FF2B5EF4-FFF2-40B4-BE49-F238E27FC236}">
                <a16:creationId xmlns:a16="http://schemas.microsoft.com/office/drawing/2014/main" id="{8F08D1F4-A8D7-A743-8551-E769A5D0D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1699" y="2542894"/>
            <a:ext cx="1180540" cy="1180540"/>
          </a:xfrm>
          <a:prstGeom prst="rect">
            <a:avLst/>
          </a:prstGeom>
        </p:spPr>
      </p:pic>
      <p:pic>
        <p:nvPicPr>
          <p:cNvPr id="32" name="Graphic 31" descr="Medicine with solid fill">
            <a:extLst>
              <a:ext uri="{FF2B5EF4-FFF2-40B4-BE49-F238E27FC236}">
                <a16:creationId xmlns:a16="http://schemas.microsoft.com/office/drawing/2014/main" id="{856902A9-B063-8943-9387-D853D42A30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60918" y="4872877"/>
            <a:ext cx="1193987" cy="1193987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1833723-54EB-484D-97CA-95B3480C7F1C}"/>
              </a:ext>
            </a:extLst>
          </p:cNvPr>
          <p:cNvCxnSpPr>
            <a:cxnSpLocks/>
          </p:cNvCxnSpPr>
          <p:nvPr/>
        </p:nvCxnSpPr>
        <p:spPr>
          <a:xfrm flipV="1">
            <a:off x="2766170" y="3128639"/>
            <a:ext cx="2057961" cy="594795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77A95F5-B492-B542-BFC2-7F7E30DC36CE}"/>
              </a:ext>
            </a:extLst>
          </p:cNvPr>
          <p:cNvCxnSpPr>
            <a:cxnSpLocks/>
          </p:cNvCxnSpPr>
          <p:nvPr/>
        </p:nvCxnSpPr>
        <p:spPr>
          <a:xfrm>
            <a:off x="2766170" y="4750942"/>
            <a:ext cx="2057961" cy="698477"/>
          </a:xfrm>
          <a:prstGeom prst="straightConnector1">
            <a:avLst/>
          </a:prstGeom>
          <a:ln w="85725">
            <a:solidFill>
              <a:srgbClr val="DCA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57B6BC71-E543-E248-A794-B451DBFC907A}"/>
              </a:ext>
            </a:extLst>
          </p:cNvPr>
          <p:cNvSpPr>
            <a:spLocks noChangeAspect="1"/>
          </p:cNvSpPr>
          <p:nvPr/>
        </p:nvSpPr>
        <p:spPr>
          <a:xfrm>
            <a:off x="634813" y="3240388"/>
            <a:ext cx="1656228" cy="1656228"/>
          </a:xfrm>
          <a:prstGeom prst="ellipse">
            <a:avLst/>
          </a:prstGeom>
          <a:solidFill>
            <a:srgbClr val="157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Users outline">
            <a:extLst>
              <a:ext uri="{FF2B5EF4-FFF2-40B4-BE49-F238E27FC236}">
                <a16:creationId xmlns:a16="http://schemas.microsoft.com/office/drawing/2014/main" id="{AE4ADCED-AFCC-4849-BBBC-FE31B00A23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0487" y="3386062"/>
            <a:ext cx="1364880" cy="136488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BF250523-A75B-CB49-B0A1-FE0BB912A3D1}"/>
              </a:ext>
            </a:extLst>
          </p:cNvPr>
          <p:cNvSpPr/>
          <p:nvPr/>
        </p:nvSpPr>
        <p:spPr>
          <a:xfrm>
            <a:off x="322730" y="6508376"/>
            <a:ext cx="4213411" cy="215153"/>
          </a:xfrm>
          <a:prstGeom prst="rect">
            <a:avLst/>
          </a:prstGeom>
          <a:solidFill>
            <a:schemeClr val="bg2">
              <a:alpha val="5752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61A4BE6-5DAC-F249-A2A5-D9631B08EFB0}"/>
              </a:ext>
            </a:extLst>
          </p:cNvPr>
          <p:cNvSpPr txBox="1"/>
          <p:nvPr/>
        </p:nvSpPr>
        <p:spPr>
          <a:xfrm>
            <a:off x="9319928" y="4068502"/>
            <a:ext cx="276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Improved overall survival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CF562F-AB2F-2349-9014-412EF97962C7}"/>
              </a:ext>
            </a:extLst>
          </p:cNvPr>
          <p:cNvSpPr txBox="1"/>
          <p:nvPr/>
        </p:nvSpPr>
        <p:spPr>
          <a:xfrm>
            <a:off x="9319929" y="6400197"/>
            <a:ext cx="2761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 Baseline overall survival</a:t>
            </a:r>
          </a:p>
        </p:txBody>
      </p:sp>
      <p:pic>
        <p:nvPicPr>
          <p:cNvPr id="59" name="Graphic 58" descr="Downward trend graph with solid fill">
            <a:extLst>
              <a:ext uri="{FF2B5EF4-FFF2-40B4-BE49-F238E27FC236}">
                <a16:creationId xmlns:a16="http://schemas.microsoft.com/office/drawing/2014/main" id="{765EE79F-A22A-214E-AA97-F877AC3C8E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074504" y="2502649"/>
            <a:ext cx="1251977" cy="1251977"/>
          </a:xfrm>
          <a:prstGeom prst="rect">
            <a:avLst/>
          </a:prstGeom>
        </p:spPr>
      </p:pic>
      <p:pic>
        <p:nvPicPr>
          <p:cNvPr id="60" name="Graphic 59" descr="Downward trend graph with solid fill">
            <a:extLst>
              <a:ext uri="{FF2B5EF4-FFF2-40B4-BE49-F238E27FC236}">
                <a16:creationId xmlns:a16="http://schemas.microsoft.com/office/drawing/2014/main" id="{6C27FBB4-0C2A-504E-93DA-923DF19660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074504" y="4823430"/>
            <a:ext cx="1251977" cy="125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4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ACF149-AFDD-3B42-9498-D53B090B8492}"/>
              </a:ext>
            </a:extLst>
          </p:cNvPr>
          <p:cNvSpPr txBox="1"/>
          <p:nvPr/>
        </p:nvSpPr>
        <p:spPr>
          <a:xfrm>
            <a:off x="98612" y="215153"/>
            <a:ext cx="1202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Nivolumab improved overall survival (OS)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versus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everolimus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639BD9-92D5-C54A-910B-7F1F750675AE}"/>
              </a:ext>
            </a:extLst>
          </p:cNvPr>
          <p:cNvCxnSpPr>
            <a:cxnSpLocks/>
          </p:cNvCxnSpPr>
          <p:nvPr/>
        </p:nvCxnSpPr>
        <p:spPr>
          <a:xfrm>
            <a:off x="322730" y="1524091"/>
            <a:ext cx="11546541" cy="0"/>
          </a:xfrm>
          <a:prstGeom prst="line">
            <a:avLst/>
          </a:prstGeom>
          <a:ln w="12700">
            <a:solidFill>
              <a:srgbClr val="C48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01D3E90-FB65-3C4B-B7B5-9A702EEC02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5403447"/>
              </p:ext>
            </p:extLst>
          </p:nvPr>
        </p:nvGraphicFramePr>
        <p:xfrm>
          <a:off x="206189" y="1632701"/>
          <a:ext cx="11779623" cy="4505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ADFB83F-950A-934A-9739-2E793D314B38}"/>
              </a:ext>
            </a:extLst>
          </p:cNvPr>
          <p:cNvSpPr txBox="1"/>
          <p:nvPr/>
        </p:nvSpPr>
        <p:spPr>
          <a:xfrm>
            <a:off x="8991602" y="1837764"/>
            <a:ext cx="28776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Median OS, months (95% CI):</a:t>
            </a:r>
          </a:p>
          <a:p>
            <a:r>
              <a:rPr lang="en-US" dirty="0">
                <a:solidFill>
                  <a:srgbClr val="0A5AB4"/>
                </a:solidFill>
              </a:rPr>
              <a:t>Nivolumab: 26.0 (22.2–29.6)</a:t>
            </a:r>
          </a:p>
          <a:p>
            <a:r>
              <a:rPr lang="en-US" dirty="0" err="1">
                <a:solidFill>
                  <a:srgbClr val="C48600"/>
                </a:solidFill>
              </a:rPr>
              <a:t>Everolimus</a:t>
            </a:r>
            <a:r>
              <a:rPr lang="en-US" dirty="0">
                <a:solidFill>
                  <a:srgbClr val="C48600"/>
                </a:solidFill>
              </a:rPr>
              <a:t>: 19.7 (17.6-22.3)</a:t>
            </a:r>
          </a:p>
          <a:p>
            <a:r>
              <a:rPr lang="en-US" sz="1600" dirty="0"/>
              <a:t>HR (95% CI): 0.73 (0.61-0.88)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197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ACF149-AFDD-3B42-9498-D53B090B8492}"/>
              </a:ext>
            </a:extLst>
          </p:cNvPr>
          <p:cNvSpPr txBox="1"/>
          <p:nvPr/>
        </p:nvSpPr>
        <p:spPr>
          <a:xfrm>
            <a:off x="98612" y="215153"/>
            <a:ext cx="1202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Nivolumab improved objective response rate (ORR)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versus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everolimus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639BD9-92D5-C54A-910B-7F1F750675AE}"/>
              </a:ext>
            </a:extLst>
          </p:cNvPr>
          <p:cNvCxnSpPr>
            <a:cxnSpLocks/>
          </p:cNvCxnSpPr>
          <p:nvPr/>
        </p:nvCxnSpPr>
        <p:spPr>
          <a:xfrm>
            <a:off x="322730" y="1524091"/>
            <a:ext cx="11546541" cy="0"/>
          </a:xfrm>
          <a:prstGeom prst="line">
            <a:avLst/>
          </a:prstGeom>
          <a:ln w="12700">
            <a:solidFill>
              <a:srgbClr val="C48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0638A7A-41F1-0241-B187-B4C7FBEAFA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233294"/>
              </p:ext>
            </p:extLst>
          </p:nvPr>
        </p:nvGraphicFramePr>
        <p:xfrm>
          <a:off x="322729" y="1632701"/>
          <a:ext cx="11546541" cy="4505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B1C2FA-EB1C-114F-8BEB-C6B2AFE6CFB1}"/>
              </a:ext>
            </a:extLst>
          </p:cNvPr>
          <p:cNvSpPr txBox="1"/>
          <p:nvPr/>
        </p:nvSpPr>
        <p:spPr>
          <a:xfrm>
            <a:off x="3411110" y="2520562"/>
            <a:ext cx="69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26%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BE0FD7-B5A5-8749-B641-9E0C03389FFD}"/>
              </a:ext>
            </a:extLst>
          </p:cNvPr>
          <p:cNvSpPr txBox="1"/>
          <p:nvPr/>
        </p:nvSpPr>
        <p:spPr>
          <a:xfrm>
            <a:off x="8778240" y="4855967"/>
            <a:ext cx="59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5%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DBCF150-25D3-0C4C-ADAD-4F5F5DCEA957}"/>
              </a:ext>
            </a:extLst>
          </p:cNvPr>
          <p:cNvSpPr/>
          <p:nvPr/>
        </p:nvSpPr>
        <p:spPr>
          <a:xfrm>
            <a:off x="8531750" y="1632700"/>
            <a:ext cx="3337520" cy="830995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5F782C-6DBE-F54F-916E-C873DDA579F0}"/>
              </a:ext>
            </a:extLst>
          </p:cNvPr>
          <p:cNvSpPr txBox="1"/>
          <p:nvPr/>
        </p:nvSpPr>
        <p:spPr>
          <a:xfrm>
            <a:off x="8627166" y="1753593"/>
            <a:ext cx="3147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ORR 26% vs. 5%, odds ratio 6.13; 95% CI: 3.77–9.95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083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hairpiece&#10;&#10;Description automatically generated">
            <a:extLst>
              <a:ext uri="{FF2B5EF4-FFF2-40B4-BE49-F238E27FC236}">
                <a16:creationId xmlns:a16="http://schemas.microsoft.com/office/drawing/2014/main" id="{9760EBAD-915F-1643-B42C-F3E834007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21608" y="-295835"/>
            <a:ext cx="15435216" cy="72703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BEF16A-4D81-6E4C-865C-CC46632F7C43}"/>
              </a:ext>
            </a:extLst>
          </p:cNvPr>
          <p:cNvSpPr/>
          <p:nvPr/>
        </p:nvSpPr>
        <p:spPr>
          <a:xfrm>
            <a:off x="327212" y="4345757"/>
            <a:ext cx="11537576" cy="2288126"/>
          </a:xfrm>
          <a:prstGeom prst="rect">
            <a:avLst/>
          </a:prstGeom>
          <a:solidFill>
            <a:srgbClr val="0A5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1"/>
          <a:lstStyle/>
          <a:p>
            <a:pPr algn="ctr"/>
            <a:r>
              <a:rPr lang="en-US" sz="3600" b="1" dirty="0">
                <a:cs typeface="Al Bayan" pitchFamily="2" charset="-78"/>
              </a:rPr>
              <a:t>Nivolumab </a:t>
            </a:r>
            <a:r>
              <a:rPr lang="en-US" sz="3600" b="1" dirty="0">
                <a:latin typeface="Gill Sans MT" panose="020B0502020104020203" pitchFamily="34" charset="77"/>
                <a:cs typeface="AL BAYAN PLAIN" pitchFamily="2" charset="-78"/>
              </a:rPr>
              <a:t>improved overall survival and </a:t>
            </a:r>
          </a:p>
          <a:p>
            <a:pPr algn="ctr"/>
            <a:r>
              <a:rPr lang="en-US" sz="3600" b="1" dirty="0">
                <a:latin typeface="Gill Sans MT" panose="020B0502020104020203" pitchFamily="34" charset="77"/>
                <a:cs typeface="AL BAYAN PLAIN" pitchFamily="2" charset="-78"/>
              </a:rPr>
              <a:t>objective response rate versus </a:t>
            </a:r>
            <a:r>
              <a:rPr lang="en-US" sz="3600" b="1" dirty="0" err="1">
                <a:latin typeface="Gill Sans MT" panose="020B0502020104020203" pitchFamily="34" charset="77"/>
                <a:cs typeface="AL BAYAN PLAIN" pitchFamily="2" charset="-78"/>
              </a:rPr>
              <a:t>everolimus</a:t>
            </a:r>
            <a:r>
              <a:rPr lang="en-US" sz="3600" b="1" dirty="0">
                <a:latin typeface="Gill Sans MT" panose="020B0502020104020203" pitchFamily="34" charset="77"/>
                <a:cs typeface="AL BAYAN PLAIN" pitchFamily="2" charset="-78"/>
              </a:rPr>
              <a:t> </a:t>
            </a:r>
          </a:p>
          <a:p>
            <a:pPr algn="ctr"/>
            <a:r>
              <a:rPr lang="en-US" sz="3600" b="1" dirty="0">
                <a:latin typeface="Gill Sans MT" panose="020B0502020104020203" pitchFamily="34" charset="77"/>
                <a:cs typeface="AL BAYAN PLAIN" pitchFamily="2" charset="-78"/>
              </a:rPr>
              <a:t>in previously treated patients </a:t>
            </a:r>
          </a:p>
          <a:p>
            <a:pPr algn="ctr"/>
            <a:r>
              <a:rPr lang="en-US" sz="3600" b="1" dirty="0">
                <a:latin typeface="Gill Sans MT" panose="020B0502020104020203" pitchFamily="34" charset="77"/>
                <a:cs typeface="AL BAYAN PLAIN" pitchFamily="2" charset="-78"/>
              </a:rPr>
              <a:t>with advanced renal cell carcinoma</a:t>
            </a:r>
            <a:endParaRPr lang="en-US" b="1" dirty="0">
              <a:latin typeface="Gill Sans MT" panose="020B0502020104020203" pitchFamily="34" charset="77"/>
              <a:cs typeface="AL BAYAN PLA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0878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13265</TotalTime>
  <Words>199</Words>
  <Application>Microsoft Macintosh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CHESadaphal@gmail.com</dc:creator>
  <cp:lastModifiedBy>CHESadaphal@gmail.com</cp:lastModifiedBy>
  <cp:revision>29</cp:revision>
  <dcterms:created xsi:type="dcterms:W3CDTF">2021-06-01T13:48:11Z</dcterms:created>
  <dcterms:modified xsi:type="dcterms:W3CDTF">2021-06-22T15:05:47Z</dcterms:modified>
</cp:coreProperties>
</file>